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2" r:id="rId2"/>
    <p:sldId id="285" r:id="rId3"/>
    <p:sldId id="272" r:id="rId4"/>
    <p:sldId id="286" r:id="rId5"/>
    <p:sldId id="287" r:id="rId6"/>
    <p:sldId id="263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41163C-F5EE-484C-B76B-B16480A6A6C4}">
          <p14:sldIdLst>
            <p14:sldId id="262"/>
          </p14:sldIdLst>
        </p14:section>
        <p14:section name="Libraries" id="{0A381E51-36FC-034F-A096-190EE2DBFA38}">
          <p14:sldIdLst>
            <p14:sldId id="285"/>
            <p14:sldId id="272"/>
            <p14:sldId id="286"/>
          </p14:sldIdLst>
        </p14:section>
        <p14:section name="Data Types" id="{3F9E85CF-64F4-194D-BC85-0C79DBFA51C6}">
          <p14:sldIdLst>
            <p14:sldId id="287"/>
            <p14:sldId id="263"/>
            <p14:sldId id="288"/>
            <p14:sldId id="289"/>
          </p14:sldIdLst>
        </p14:section>
        <p14:section name="Conditionals" id="{B89B7CDD-36A0-2444-9B94-83ACD8BA0DAA}">
          <p14:sldIdLst>
            <p14:sldId id="290"/>
            <p14:sldId id="291"/>
            <p14:sldId id="292"/>
          </p14:sldIdLst>
        </p14:section>
        <p14:section name="Loops" id="{EC4E1883-BACA-D943-99B7-D7FCB59F28F0}">
          <p14:sldIdLst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Functions" id="{DEC8F6C5-133F-E84E-971D-07A8E0E8DBC4}">
          <p14:sldIdLst>
            <p14:sldId id="299"/>
            <p14:sldId id="300"/>
            <p14:sldId id="301"/>
            <p14:sldId id="302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4" autoAdjust="0"/>
    <p:restoredTop sz="94667" autoAdjust="0"/>
  </p:normalViewPr>
  <p:slideViewPr>
    <p:cSldViewPr snapToGrid="0" snapToObjects="1">
      <p:cViewPr varScale="1">
        <p:scale>
          <a:sx n="110" d="100"/>
          <a:sy n="110" d="100"/>
        </p:scale>
        <p:origin x="14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43A92-61AB-9042-B67F-4F9BC53494CB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F6FC-D9F4-A448-A571-0190E901F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6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 to https://</a:t>
            </a:r>
            <a:r>
              <a:rPr lang="en-US" dirty="0" err="1"/>
              <a:t>www.geeksforgeeks.org</a:t>
            </a:r>
            <a:r>
              <a:rPr lang="en-US" dirty="0"/>
              <a:t>/scope-rules-in-c/ for code examples to show (10 minutes max on this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0F6FC-D9F4-A448-A571-0190E901FD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6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example?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0F6FC-D9F4-A448-A571-0190E901FD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4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85833"/>
            <a:ext cx="7772400" cy="1470025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slide subtitle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85800" y="3368360"/>
            <a:ext cx="4563533" cy="0"/>
          </a:xfrm>
          <a:prstGeom prst="line">
            <a:avLst/>
          </a:prstGeom>
          <a:ln w="19050" cmpd="sng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UOSignature-107-WHT-4C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50" y="6052278"/>
            <a:ext cx="2743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1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292600"/>
          </a:xfrm>
        </p:spPr>
        <p:txBody>
          <a:bodyPr/>
          <a:lstStyle>
            <a:lvl1pPr marL="0" indent="0">
              <a:buFontTx/>
              <a:buNone/>
              <a:defRPr b="0" i="0">
                <a:latin typeface="Helvetica"/>
                <a:cs typeface="Helvetica"/>
              </a:defRPr>
            </a:lvl1pPr>
            <a:lvl2pPr>
              <a:defRPr b="0" i="0">
                <a:latin typeface="Helvetica"/>
                <a:cs typeface="Helvetica"/>
              </a:defRPr>
            </a:lvl2pPr>
            <a:lvl3pPr>
              <a:defRPr b="0" i="0">
                <a:latin typeface="Helvetica"/>
                <a:cs typeface="Helvetica"/>
              </a:defRPr>
            </a:lvl3pPr>
            <a:lvl4pPr>
              <a:defRPr b="0" i="0">
                <a:latin typeface="Helvetica"/>
                <a:cs typeface="Helvetica"/>
              </a:defRPr>
            </a:lvl4pPr>
            <a:lvl5pPr>
              <a:defRPr b="0" i="0"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UO-Logo-107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0" y="6024880"/>
            <a:ext cx="698500" cy="57150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1526342"/>
            <a:ext cx="4563533" cy="0"/>
          </a:xfrm>
          <a:prstGeom prst="line">
            <a:avLst/>
          </a:prstGeom>
          <a:ln w="19050" cmpd="sng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7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21480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21481"/>
          </a:xfr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Helvetica"/>
                <a:cs typeface="Helvetica"/>
              </a:defRPr>
            </a:lvl1pPr>
            <a:lvl2pPr>
              <a:defRPr sz="2400">
                <a:solidFill>
                  <a:schemeClr val="bg1"/>
                </a:solidFill>
                <a:latin typeface="Helvetica"/>
                <a:cs typeface="Helvetica"/>
              </a:defRPr>
            </a:lvl2pPr>
            <a:lvl3pPr>
              <a:defRPr sz="2000">
                <a:solidFill>
                  <a:schemeClr val="bg1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chemeClr val="bg1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chemeClr val="bg1"/>
                </a:solidFill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17638"/>
            <a:ext cx="4563533" cy="0"/>
          </a:xfrm>
          <a:prstGeom prst="line">
            <a:avLst/>
          </a:prstGeom>
          <a:ln w="19050" cmpd="sng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O-Logo-107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0" y="6022340"/>
            <a:ext cx="698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0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4480"/>
            <a:ext cx="4038600" cy="5648961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4481"/>
            <a:ext cx="4038600" cy="5648960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UO-Logo-107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0" y="6022340"/>
            <a:ext cx="698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3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17638"/>
            <a:ext cx="4563533" cy="0"/>
          </a:xfrm>
          <a:prstGeom prst="line">
            <a:avLst/>
          </a:prstGeom>
          <a:ln w="19050" cmpd="sng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UO-Logo-107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0" y="6022340"/>
            <a:ext cx="698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0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0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mesh.png"/>
          <p:cNvPicPr>
            <a:picLocks noChangeAspect="1"/>
          </p:cNvPicPr>
          <p:nvPr/>
        </p:nvPicPr>
        <p:blipFill rotWithShape="1">
          <a:blip r:embed="rId8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6484" b="67183"/>
          <a:stretch/>
        </p:blipFill>
        <p:spPr>
          <a:xfrm>
            <a:off x="0" y="4325518"/>
            <a:ext cx="9144000" cy="253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54" r:id="rId5"/>
    <p:sldLayoutId id="2147483662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800" b="0" i="0" kern="1200">
          <a:solidFill>
            <a:srgbClr val="FFFFFF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3200" b="0" i="0" kern="1200">
          <a:solidFill>
            <a:srgbClr val="FFFFFF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2800" b="0" i="0" kern="1200">
          <a:solidFill>
            <a:srgbClr val="FFFFFF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2400" b="0" i="0" kern="1200">
          <a:solidFill>
            <a:srgbClr val="FFFFFF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2000" b="0" i="0" kern="1200">
          <a:solidFill>
            <a:srgbClr val="FFFFFF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2000" b="0" i="0" kern="1200">
          <a:solidFill>
            <a:srgbClr val="FFFFFF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CIS212 Lab Week #2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C Syntax – Libraries, Data Types, Conditionals, Loops, Functions</a:t>
            </a:r>
          </a:p>
        </p:txBody>
      </p:sp>
    </p:spTree>
    <p:extLst>
      <p:ext uri="{BB962C8B-B14F-4D97-AF65-F5344CB8AC3E}">
        <p14:creationId xmlns:p14="http://schemas.microsoft.com/office/powerpoint/2010/main" val="223835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395B-874A-2046-8668-08C3BB59D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BE45-E2A2-3745-8D08-F8FD8FC15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If, Else, and Else If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practice to make</a:t>
            </a:r>
          </a:p>
          <a:p>
            <a:r>
              <a:rPr lang="en-US" dirty="0"/>
              <a:t>sure your conditions </a:t>
            </a:r>
          </a:p>
          <a:p>
            <a:r>
              <a:rPr lang="en-US" dirty="0"/>
              <a:t>will work:</a:t>
            </a:r>
          </a:p>
          <a:p>
            <a:r>
              <a:rPr lang="en-US" dirty="0"/>
              <a:t>Make a flow chart!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E6208-E914-9E49-959C-19FD3BFB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218" y="1600201"/>
            <a:ext cx="2850019" cy="4533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991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F11A-1A70-604C-9720-B700B80B4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If, Else, and Else If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3DF28D-F966-E54D-B94F-BFC83F157629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None/>
              <a:defRPr sz="32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8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4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1350E9-66C7-A541-A0AB-D8979446A952}"/>
              </a:ext>
            </a:extLst>
          </p:cNvPr>
          <p:cNvSpPr txBox="1">
            <a:spLocks/>
          </p:cNvSpPr>
          <p:nvPr/>
        </p:nvSpPr>
        <p:spPr>
          <a:xfrm>
            <a:off x="457200" y="2331336"/>
            <a:ext cx="8382000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None/>
              <a:defRPr sz="32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8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4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2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Condition</a:t>
            </a:r>
            <a:r>
              <a:rPr lang="en-US" sz="2400" dirty="0"/>
              <a:t>: an expression that will evaluate to either true or false </a:t>
            </a:r>
            <a:r>
              <a:rPr lang="en-US" sz="2400" dirty="0">
                <a:solidFill>
                  <a:srgbClr val="FFFF00"/>
                </a:solidFill>
              </a:rPr>
              <a:t>(If there’s no Boolean, what will evaluate to true?)</a:t>
            </a:r>
          </a:p>
          <a:p>
            <a:r>
              <a:rPr lang="en-US" sz="2400" b="1" dirty="0"/>
              <a:t>Statement Block</a:t>
            </a:r>
            <a:r>
              <a:rPr lang="en-US" sz="2400" dirty="0"/>
              <a:t>: a group of statements to be executed if condition was true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0FED3D-44D9-5643-B17E-9F9D19BF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588626"/>
            <a:ext cx="39878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3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CIS212 Lab Week #2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C Syntax – </a:t>
            </a:r>
            <a:r>
              <a:rPr lang="en-US" dirty="0">
                <a:solidFill>
                  <a:schemeClr val="bg1"/>
                </a:solidFill>
              </a:rPr>
              <a:t>Libraries</a:t>
            </a:r>
            <a:r>
              <a:rPr lang="en-US" dirty="0"/>
              <a:t>,</a:t>
            </a:r>
            <a:r>
              <a:rPr lang="en-US" dirty="0">
                <a:solidFill>
                  <a:schemeClr val="bg1"/>
                </a:solidFill>
              </a:rPr>
              <a:t> Data Types</a:t>
            </a:r>
            <a:r>
              <a:rPr lang="en-US" dirty="0"/>
              <a:t>, </a:t>
            </a:r>
            <a:r>
              <a:rPr lang="en-US" dirty="0">
                <a:solidFill>
                  <a:schemeClr val="bg1"/>
                </a:solidFill>
              </a:rPr>
              <a:t>Conditionals</a:t>
            </a:r>
            <a:r>
              <a:rPr lang="en-US" dirty="0"/>
              <a:t>, </a:t>
            </a:r>
            <a:r>
              <a:rPr lang="en-US" b="1" dirty="0">
                <a:solidFill>
                  <a:srgbClr val="FFFF00"/>
                </a:solidFill>
              </a:rPr>
              <a:t>Loops</a:t>
            </a:r>
            <a:r>
              <a:rPr lang="en-US" dirty="0"/>
              <a:t>, Functions</a:t>
            </a:r>
          </a:p>
        </p:txBody>
      </p:sp>
    </p:spTree>
    <p:extLst>
      <p:ext uri="{BB962C8B-B14F-4D97-AF65-F5344CB8AC3E}">
        <p14:creationId xmlns:p14="http://schemas.microsoft.com/office/powerpoint/2010/main" val="246010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AF73-B77E-5641-9FD8-EB196A15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A4A65-8BDD-B149-92AE-594FF59B1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926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do you want loops versus if  statements?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When you are doing the same statement block multiple times.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49C7E-E0DA-1441-A46B-38F45584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9" y="3439851"/>
            <a:ext cx="5787342" cy="32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A830F-555E-8E4F-A8E1-B29BF406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7BF084-AEC5-4A42-84D8-DF35832CA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0700" y="1785958"/>
            <a:ext cx="8102600" cy="1536700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9B634F-CDA7-9240-AF0F-1B4963300BDC}"/>
              </a:ext>
            </a:extLst>
          </p:cNvPr>
          <p:cNvSpPr txBox="1">
            <a:spLocks/>
          </p:cNvSpPr>
          <p:nvPr/>
        </p:nvSpPr>
        <p:spPr>
          <a:xfrm>
            <a:off x="457200" y="2088270"/>
            <a:ext cx="8382000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None/>
              <a:defRPr sz="32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4"/>
              </a:buBlip>
              <a:defRPr sz="28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4"/>
              </a:buBlip>
              <a:defRPr sz="24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4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4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Starting Value</a:t>
            </a:r>
            <a:r>
              <a:rPr lang="en-US" sz="2400" dirty="0"/>
              <a:t>: value of variable to start loop at</a:t>
            </a:r>
            <a:endParaRPr lang="en-US" sz="2400" b="1" dirty="0"/>
          </a:p>
          <a:p>
            <a:r>
              <a:rPr lang="en-US" sz="2400" b="1" dirty="0"/>
              <a:t>Condition</a:t>
            </a:r>
            <a:r>
              <a:rPr lang="en-US" sz="2400" dirty="0"/>
              <a:t>: an expression that will evaluate to either true or false in relation to the variable used for starting value</a:t>
            </a:r>
          </a:p>
          <a:p>
            <a:r>
              <a:rPr lang="en-US" sz="2400" b="1" dirty="0"/>
              <a:t>Increment/Decrement</a:t>
            </a:r>
            <a:r>
              <a:rPr lang="en-US" sz="2400" dirty="0"/>
              <a:t>: how much the variable should increment or decrement after executing the statement block</a:t>
            </a:r>
          </a:p>
          <a:p>
            <a:r>
              <a:rPr lang="en-US" sz="2400" b="1" dirty="0"/>
              <a:t>Statement Block</a:t>
            </a:r>
            <a:r>
              <a:rPr lang="en-US" sz="2400" dirty="0"/>
              <a:t>: a group of statements to be executed if condition was true</a:t>
            </a:r>
          </a:p>
        </p:txBody>
      </p:sp>
    </p:spTree>
    <p:extLst>
      <p:ext uri="{BB962C8B-B14F-4D97-AF65-F5344CB8AC3E}">
        <p14:creationId xmlns:p14="http://schemas.microsoft.com/office/powerpoint/2010/main" val="33422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8A2C-9203-7B4E-86C9-9D34F6D6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73E94B-EE11-144C-803A-AF92724BE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3063516"/>
            <a:ext cx="4762500" cy="2222500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5AC475-0260-0B4E-9788-7C0037D58ED4}"/>
              </a:ext>
            </a:extLst>
          </p:cNvPr>
          <p:cNvSpPr txBox="1">
            <a:spLocks/>
          </p:cNvSpPr>
          <p:nvPr/>
        </p:nvSpPr>
        <p:spPr>
          <a:xfrm>
            <a:off x="457200" y="2331336"/>
            <a:ext cx="8382000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None/>
              <a:defRPr sz="32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3"/>
              </a:buBlip>
              <a:defRPr sz="28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3"/>
              </a:buBlip>
              <a:defRPr sz="24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B05955-C0CD-154D-ABE0-F2C52026C855}"/>
              </a:ext>
            </a:extLst>
          </p:cNvPr>
          <p:cNvSpPr txBox="1">
            <a:spLocks/>
          </p:cNvSpPr>
          <p:nvPr/>
        </p:nvSpPr>
        <p:spPr>
          <a:xfrm>
            <a:off x="457200" y="1534612"/>
            <a:ext cx="8382000" cy="429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None/>
              <a:defRPr sz="32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3"/>
              </a:buBlip>
              <a:defRPr sz="28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3"/>
              </a:buBlip>
              <a:defRPr sz="24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SzPct val="100000"/>
              <a:buFontTx/>
              <a:buBlip>
                <a:blip r:embed="rId3"/>
              </a:buBlip>
              <a:defRPr sz="2000" b="0" i="0" kern="1200">
                <a:solidFill>
                  <a:srgbClr val="FFFFFF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Same as for loop!</a:t>
            </a:r>
          </a:p>
        </p:txBody>
      </p:sp>
    </p:spTree>
    <p:extLst>
      <p:ext uri="{BB962C8B-B14F-4D97-AF65-F5344CB8AC3E}">
        <p14:creationId xmlns:p14="http://schemas.microsoft.com/office/powerpoint/2010/main" val="3036053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6B6E-F1EE-1742-A352-CA967DBA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111B-851D-4E43-AF41-FFA8C2A2C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better way to write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6C239-F55E-4B45-9582-F5A1CD2D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579" y="0"/>
            <a:ext cx="4382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6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AC10B-04B1-B244-A75F-86D519BC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Two ways to do the same thing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812D3-2ADA-CD44-9FA5-17F0D16D3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850" y="2475455"/>
            <a:ext cx="4318000" cy="2171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DEBC0-E916-E04B-9EDF-2024081B1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" r="2812"/>
          <a:stretch/>
        </p:blipFill>
        <p:spPr>
          <a:xfrm>
            <a:off x="11575" y="2672225"/>
            <a:ext cx="4687747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CIS212 Lab Week #2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C Syntax – </a:t>
            </a:r>
            <a:r>
              <a:rPr lang="en-US" dirty="0">
                <a:solidFill>
                  <a:schemeClr val="bg1"/>
                </a:solidFill>
              </a:rPr>
              <a:t>Libraries</a:t>
            </a:r>
            <a:r>
              <a:rPr lang="en-US" dirty="0"/>
              <a:t>, Data Types, Conditionals, Loops, </a:t>
            </a:r>
            <a:r>
              <a:rPr lang="en-US" b="1" dirty="0">
                <a:solidFill>
                  <a:srgbClr val="FFFF00"/>
                </a:solidFill>
              </a:rPr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7313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92815-103F-0941-BD1A-65E382EE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to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C147-C9ED-D448-A8B2-21048CB06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209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return data type </a:t>
            </a:r>
            <a:r>
              <a:rPr lang="en-US" sz="2400" dirty="0" err="1">
                <a:solidFill>
                  <a:srgbClr val="FFC000"/>
                </a:solidFill>
              </a:rPr>
              <a:t>FunctionName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50"/>
                </a:solidFill>
              </a:rPr>
              <a:t>(</a:t>
            </a:r>
            <a:r>
              <a:rPr lang="en-US" sz="2400" dirty="0" err="1">
                <a:solidFill>
                  <a:srgbClr val="FFFF00"/>
                </a:solidFill>
              </a:rPr>
              <a:t>argType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00B050"/>
                </a:solidFill>
              </a:rPr>
              <a:t>args</a:t>
            </a:r>
            <a:r>
              <a:rPr lang="en-US" sz="2400" dirty="0">
                <a:solidFill>
                  <a:srgbClr val="00B050"/>
                </a:solidFill>
              </a:rPr>
              <a:t>) </a:t>
            </a:r>
            <a:r>
              <a:rPr lang="en-US" sz="2400" dirty="0">
                <a:solidFill>
                  <a:srgbClr val="00B0F0"/>
                </a:solidFill>
              </a:rPr>
              <a:t>{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</a:rPr>
              <a:t>Body</a:t>
            </a:r>
          </a:p>
          <a:p>
            <a:r>
              <a:rPr lang="en-US" sz="2400" dirty="0">
                <a:solidFill>
                  <a:srgbClr val="00B050"/>
                </a:solidFill>
              </a:rPr>
              <a:t>	   </a:t>
            </a:r>
            <a:r>
              <a:rPr lang="en-US" sz="2400" dirty="0">
                <a:solidFill>
                  <a:srgbClr val="00B0F0"/>
                </a:solidFill>
              </a:rPr>
              <a:t> }</a:t>
            </a:r>
          </a:p>
          <a:p>
            <a:pPr algn="ctr"/>
            <a:endParaRPr lang="en-US" sz="2400" dirty="0">
              <a:solidFill>
                <a:srgbClr val="00B05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return data type</a:t>
            </a:r>
            <a:r>
              <a:rPr lang="en-US" sz="2400" dirty="0">
                <a:solidFill>
                  <a:schemeClr val="bg1"/>
                </a:solidFill>
              </a:rPr>
              <a:t>: the data type that the function is designed to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C000"/>
                </a:solidFill>
              </a:rPr>
              <a:t>FunctionName</a:t>
            </a:r>
            <a:r>
              <a:rPr lang="en-US" sz="2400" dirty="0">
                <a:solidFill>
                  <a:schemeClr val="bg1"/>
                </a:solidFill>
              </a:rPr>
              <a:t>: the function’s name </a:t>
            </a:r>
            <a:r>
              <a:rPr lang="en-US" sz="2000" dirty="0">
                <a:solidFill>
                  <a:schemeClr val="bg1"/>
                </a:solidFill>
              </a:rPr>
              <a:t>(best to be descriptive)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F00"/>
                </a:solidFill>
              </a:rPr>
              <a:t>argType</a:t>
            </a:r>
            <a:r>
              <a:rPr lang="en-US" sz="2400" dirty="0">
                <a:solidFill>
                  <a:schemeClr val="bg1"/>
                </a:solidFill>
              </a:rPr>
              <a:t>: the type of the input arguments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B050"/>
                </a:solidFill>
              </a:rPr>
              <a:t>args</a:t>
            </a:r>
            <a:r>
              <a:rPr lang="en-US" sz="2400" dirty="0">
                <a:solidFill>
                  <a:schemeClr val="bg1"/>
                </a:solidFill>
              </a:rPr>
              <a:t>: input argument variable names, each separated by commas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F0"/>
                </a:solidFill>
              </a:rPr>
              <a:t>Body</a:t>
            </a:r>
            <a:r>
              <a:rPr lang="en-US" sz="2400" dirty="0">
                <a:solidFill>
                  <a:schemeClr val="bg1"/>
                </a:solidFill>
              </a:rPr>
              <a:t>: the statements executed when the function is called</a:t>
            </a:r>
          </a:p>
        </p:txBody>
      </p:sp>
    </p:spTree>
    <p:extLst>
      <p:ext uri="{BB962C8B-B14F-4D97-AF65-F5344CB8AC3E}">
        <p14:creationId xmlns:p14="http://schemas.microsoft.com/office/powerpoint/2010/main" val="363504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CIS212 Lab Week #2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C Syntax – </a:t>
            </a:r>
            <a:r>
              <a:rPr lang="en-US" b="1" dirty="0">
                <a:solidFill>
                  <a:srgbClr val="FFFF00"/>
                </a:solidFill>
              </a:rPr>
              <a:t>Libraries</a:t>
            </a:r>
            <a:r>
              <a:rPr lang="en-US" dirty="0"/>
              <a:t>, Data Types, Conditionals, Loops, Functions</a:t>
            </a:r>
          </a:p>
        </p:txBody>
      </p:sp>
    </p:spTree>
    <p:extLst>
      <p:ext uri="{BB962C8B-B14F-4D97-AF65-F5344CB8AC3E}">
        <p14:creationId xmlns:p14="http://schemas.microsoft.com/office/powerpoint/2010/main" val="1187847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3DE5-07D9-2340-92C1-CBF19473E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2CB2-5824-0449-B2FD-8C1D09BF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369"/>
          </a:xfrm>
        </p:spPr>
        <p:txBody>
          <a:bodyPr>
            <a:normAutofit/>
          </a:bodyPr>
          <a:lstStyle/>
          <a:p>
            <a:r>
              <a:rPr lang="en-US" sz="2800" dirty="0"/>
              <a:t>One argument: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Multiple arguments: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No arguments? No return value?</a:t>
            </a:r>
          </a:p>
          <a:p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03399-5274-4440-936A-FA0C91558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2202560"/>
            <a:ext cx="4597400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6E07D-175D-3E40-9D37-5ADAB161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21790"/>
            <a:ext cx="8293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8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E2DF-6FC9-A94F-84D9-A09BEBAE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be a Good Programmer!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D0F01-2789-6F45-A9D2-ED5DC943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out some pseudocode if you are stuck (before you resort to Google)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Comment your code!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64375-D6C2-2944-A06C-6E0B5736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9135"/>
            <a:ext cx="9144000" cy="32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61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3BC0E-D430-1F4D-B3A7-9049796171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 the Exercise…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A437505-31FD-6444-ACFC-F07F8641D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always, you may use Google and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man</a:t>
            </a:r>
            <a:r>
              <a:rPr lang="en-US" dirty="0">
                <a:solidFill>
                  <a:schemeClr val="bg1"/>
                </a:solidFill>
              </a:rPr>
              <a:t> to help you answer any of the questions!</a:t>
            </a:r>
          </a:p>
        </p:txBody>
      </p:sp>
    </p:spTree>
    <p:extLst>
      <p:ext uri="{BB962C8B-B14F-4D97-AF65-F5344CB8AC3E}">
        <p14:creationId xmlns:p14="http://schemas.microsoft.com/office/powerpoint/2010/main" val="2958700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D0E5-FB43-CE46-8F2E-8B4EA8B8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9CFC8-5AC0-4041-AB38-783E13375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Why are they needed?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Contain basic functions/definitions for OS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common libraries in C: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stdio.h</a:t>
            </a:r>
            <a:endParaRPr lang="en-US" dirty="0">
              <a:latin typeface="Courier" pitchFamily="2" charset="0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stdlib.h</a:t>
            </a:r>
            <a:endParaRPr lang="en-US" dirty="0">
              <a:latin typeface="Courier" pitchFamily="2" charset="0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math.h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95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AF86-9E9B-8D4B-B873-3C925BB5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33C82-3779-2147-9509-8EFA3F7C0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08362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Include 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the libraries that you will need to use at the top of your file</a:t>
            </a:r>
            <a:endParaRPr lang="en-US" dirty="0">
              <a:solidFill>
                <a:schemeClr val="bg1"/>
              </a:solidFill>
              <a:latin typeface="Courier" pitchFamily="2" charset="0"/>
            </a:endParaRPr>
          </a:p>
          <a:p>
            <a:pPr algn="ctr"/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#include </a:t>
            </a:r>
            <a:r>
              <a:rPr lang="en-US" dirty="0">
                <a:solidFill>
                  <a:srgbClr val="92D050"/>
                </a:solidFill>
                <a:latin typeface="Courier" pitchFamily="2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Courier" pitchFamily="2" charset="0"/>
              </a:rPr>
              <a:t>LibraryFile</a:t>
            </a:r>
            <a:r>
              <a:rPr lang="en-US" dirty="0">
                <a:solidFill>
                  <a:srgbClr val="92D050"/>
                </a:solidFill>
                <a:latin typeface="Courier" pitchFamily="2" charset="0"/>
              </a:rPr>
              <a:t>&gt;</a:t>
            </a:r>
          </a:p>
          <a:p>
            <a:pPr algn="ctr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does not always mean better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(What will happen if you decide to include the 30+ libraries in your program?)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8CCDD-C0EE-8E4D-A8C4-736118140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21" b="9822"/>
          <a:stretch/>
        </p:blipFill>
        <p:spPr>
          <a:xfrm>
            <a:off x="3309257" y="2789666"/>
            <a:ext cx="2253343" cy="235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6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CIS212 Lab Week #2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C Syntax – </a:t>
            </a:r>
            <a:r>
              <a:rPr lang="en-US" dirty="0">
                <a:solidFill>
                  <a:schemeClr val="bg1"/>
                </a:solidFill>
              </a:rPr>
              <a:t>Libraries</a:t>
            </a:r>
            <a:r>
              <a:rPr lang="en-US" dirty="0"/>
              <a:t>, </a:t>
            </a:r>
            <a:r>
              <a:rPr lang="en-US" b="1" dirty="0">
                <a:solidFill>
                  <a:srgbClr val="FFFF00"/>
                </a:solidFill>
              </a:rPr>
              <a:t>Data Types</a:t>
            </a:r>
            <a:r>
              <a:rPr lang="en-US" dirty="0"/>
              <a:t>, Conditionals, Loops, Functions</a:t>
            </a:r>
          </a:p>
        </p:txBody>
      </p:sp>
    </p:spTree>
    <p:extLst>
      <p:ext uri="{BB962C8B-B14F-4D97-AF65-F5344CB8AC3E}">
        <p14:creationId xmlns:p14="http://schemas.microsoft.com/office/powerpoint/2010/main" val="357395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32D8-5A93-5F42-91A2-1899A865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None to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38E86-F71B-3D43-8EE4-7FE86C4AB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Python, you do not have to declare the type of your variable</a:t>
            </a:r>
          </a:p>
          <a:p>
            <a:pPr algn="ctr"/>
            <a:r>
              <a:rPr lang="en-US" sz="2000" dirty="0">
                <a:latin typeface="Courier" pitchFamily="2" charset="0"/>
              </a:rPr>
              <a:t>var1 = 123</a:t>
            </a:r>
          </a:p>
          <a:p>
            <a:pPr algn="ctr"/>
            <a:r>
              <a:rPr lang="en-US" sz="2000" dirty="0">
                <a:latin typeface="Courier" pitchFamily="2" charset="0"/>
              </a:rPr>
              <a:t>var2 = ‘a’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C, you must declare the  type!</a:t>
            </a:r>
          </a:p>
          <a:p>
            <a:pPr algn="ctr"/>
            <a:r>
              <a:rPr lang="en-US" sz="2000" b="1" dirty="0" err="1">
                <a:solidFill>
                  <a:srgbClr val="FFFF00"/>
                </a:solidFill>
                <a:latin typeface="Courier" pitchFamily="2" charset="0"/>
              </a:rPr>
              <a:t>int</a:t>
            </a:r>
            <a:r>
              <a:rPr lang="en-US" sz="2000" dirty="0">
                <a:latin typeface="Courier" pitchFamily="2" charset="0"/>
              </a:rPr>
              <a:t> var1 = 123;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Courier" pitchFamily="2" charset="0"/>
              </a:rPr>
              <a:t>char</a:t>
            </a:r>
            <a:r>
              <a:rPr lang="en-US" sz="2000" dirty="0">
                <a:latin typeface="Courier" pitchFamily="2" charset="0"/>
              </a:rPr>
              <a:t> var2 = ‘a’;</a:t>
            </a:r>
          </a:p>
        </p:txBody>
      </p:sp>
    </p:spTree>
    <p:extLst>
      <p:ext uri="{BB962C8B-B14F-4D97-AF65-F5344CB8AC3E}">
        <p14:creationId xmlns:p14="http://schemas.microsoft.com/office/powerpoint/2010/main" val="427093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84436-23CB-D74F-B345-E0D50FFC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/>
              <a:t>(Primitive) Data </a:t>
            </a:r>
            <a:r>
              <a:rPr lang="en-US" dirty="0"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007D7-84C5-E745-B07F-1497A94B5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051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 basic data types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int</a:t>
            </a:r>
            <a:r>
              <a:rPr lang="en-US" dirty="0"/>
              <a:t> – integer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float</a:t>
            </a:r>
            <a:r>
              <a:rPr lang="en-US" dirty="0"/>
              <a:t> – floating point value (such as decimals)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double</a:t>
            </a:r>
            <a:r>
              <a:rPr lang="en-US" dirty="0"/>
              <a:t> – a double-precision floating point value </a:t>
            </a:r>
            <a:r>
              <a:rPr lang="en-US" dirty="0">
                <a:solidFill>
                  <a:srgbClr val="FFFF00"/>
                </a:solidFill>
              </a:rPr>
              <a:t>(What does this mean?)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char</a:t>
            </a:r>
            <a:r>
              <a:rPr lang="en-US" dirty="0"/>
              <a:t> – a single character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void</a:t>
            </a:r>
            <a:r>
              <a:rPr lang="en-US" dirty="0"/>
              <a:t> – valueless, special purpose type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Why is there no Boolean type (true/false)?</a:t>
            </a:r>
          </a:p>
        </p:txBody>
      </p:sp>
    </p:spTree>
    <p:extLst>
      <p:ext uri="{BB962C8B-B14F-4D97-AF65-F5344CB8AC3E}">
        <p14:creationId xmlns:p14="http://schemas.microsoft.com/office/powerpoint/2010/main" val="107252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117F-2C0A-944C-89BE-7E5B4E9B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Scope of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05E82-B522-974B-9EFD-54E577752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 for some live coding!</a:t>
            </a:r>
          </a:p>
        </p:txBody>
      </p:sp>
    </p:spTree>
    <p:extLst>
      <p:ext uri="{BB962C8B-B14F-4D97-AF65-F5344CB8AC3E}">
        <p14:creationId xmlns:p14="http://schemas.microsoft.com/office/powerpoint/2010/main" val="347345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CIS212 Lab Week #2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Basic C Syntax – </a:t>
            </a:r>
            <a:r>
              <a:rPr lang="en-US" dirty="0">
                <a:solidFill>
                  <a:schemeClr val="bg1"/>
                </a:solidFill>
              </a:rPr>
              <a:t>Libraries</a:t>
            </a:r>
            <a:r>
              <a:rPr lang="en-US" dirty="0"/>
              <a:t>,</a:t>
            </a:r>
            <a:r>
              <a:rPr lang="en-US" dirty="0">
                <a:solidFill>
                  <a:schemeClr val="bg1"/>
                </a:solidFill>
              </a:rPr>
              <a:t> Data Types</a:t>
            </a:r>
            <a:r>
              <a:rPr lang="en-US" dirty="0"/>
              <a:t>, </a:t>
            </a:r>
            <a:r>
              <a:rPr lang="en-US" b="1" dirty="0">
                <a:solidFill>
                  <a:srgbClr val="FFFF00"/>
                </a:solidFill>
              </a:rPr>
              <a:t>Conditionals</a:t>
            </a:r>
            <a:r>
              <a:rPr lang="en-US" dirty="0"/>
              <a:t>, Loops, Functions</a:t>
            </a:r>
          </a:p>
        </p:txBody>
      </p:sp>
    </p:spTree>
    <p:extLst>
      <p:ext uri="{BB962C8B-B14F-4D97-AF65-F5344CB8AC3E}">
        <p14:creationId xmlns:p14="http://schemas.microsoft.com/office/powerpoint/2010/main" val="329340447"/>
      </p:ext>
    </p:extLst>
  </p:cSld>
  <p:clrMapOvr>
    <a:masterClrMapping/>
  </p:clrMapOvr>
</p:sld>
</file>

<file path=ppt/theme/theme1.xml><?xml version="1.0" encoding="utf-8"?>
<a:theme xmlns:a="http://schemas.openxmlformats.org/drawingml/2006/main" name="Geo-green-Kievit">
  <a:themeElements>
    <a:clrScheme name="UO Brand">
      <a:dk1>
        <a:srgbClr val="007935"/>
      </a:dk1>
      <a:lt1>
        <a:sysClr val="window" lastClr="FFFFFF"/>
      </a:lt1>
      <a:dk2>
        <a:srgbClr val="54565B"/>
      </a:dk2>
      <a:lt2>
        <a:srgbClr val="FEE123"/>
      </a:lt2>
      <a:accent1>
        <a:srgbClr val="124734"/>
      </a:accent1>
      <a:accent2>
        <a:srgbClr val="A8A8AA"/>
      </a:accent2>
      <a:accent3>
        <a:srgbClr val="E1D200"/>
      </a:accent3>
      <a:accent4>
        <a:srgbClr val="62A70F"/>
      </a:accent4>
      <a:accent5>
        <a:srgbClr val="000000"/>
      </a:accent5>
      <a:accent6>
        <a:srgbClr val="683025"/>
      </a:accent6>
      <a:hlink>
        <a:srgbClr val="00AEEF"/>
      </a:hlink>
      <a:folHlink>
        <a:srgbClr val="EC00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Geo-green-Kievit</Template>
  <TotalTime>761</TotalTime>
  <Words>594</Words>
  <Application>Microsoft Macintosh PowerPoint</Application>
  <PresentationFormat>On-screen Show (4:3)</PresentationFormat>
  <Paragraphs>116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Courier</vt:lpstr>
      <vt:lpstr>Helvetica</vt:lpstr>
      <vt:lpstr>Geo-green-Kievit</vt:lpstr>
      <vt:lpstr>CIS212 Lab Week #2</vt:lpstr>
      <vt:lpstr>CIS212 Lab Week #2</vt:lpstr>
      <vt:lpstr>C Libraries</vt:lpstr>
      <vt:lpstr>Using Libraries</vt:lpstr>
      <vt:lpstr>CIS212 Lab Week #2</vt:lpstr>
      <vt:lpstr>From None to All</vt:lpstr>
      <vt:lpstr>Basic (Primitive) Data Types</vt:lpstr>
      <vt:lpstr>The Scope of Variables</vt:lpstr>
      <vt:lpstr>CIS212 Lab Week #2</vt:lpstr>
      <vt:lpstr>Conditionals in C</vt:lpstr>
      <vt:lpstr>If, Else, and Else If</vt:lpstr>
      <vt:lpstr>CIS212 Lab Week #2</vt:lpstr>
      <vt:lpstr>Loops in C</vt:lpstr>
      <vt:lpstr>For Loops</vt:lpstr>
      <vt:lpstr>While Loops</vt:lpstr>
      <vt:lpstr>Practice!</vt:lpstr>
      <vt:lpstr>Two ways to do the same thing</vt:lpstr>
      <vt:lpstr>CIS212 Lab Week #2</vt:lpstr>
      <vt:lpstr>Parts to a Function</vt:lpstr>
      <vt:lpstr>Example Functions</vt:lpstr>
      <vt:lpstr>How to be a Good Programmer!</vt:lpstr>
      <vt:lpstr>Start the Exercise…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CIS212 Lab Week #1</dc:title>
  <dc:creator>Zayd Hammoudeh</dc:creator>
  <cp:lastModifiedBy>Priya Kudva</cp:lastModifiedBy>
  <cp:revision>85</cp:revision>
  <dcterms:created xsi:type="dcterms:W3CDTF">2018-09-21T03:08:22Z</dcterms:created>
  <dcterms:modified xsi:type="dcterms:W3CDTF">2018-10-02T23:32:04Z</dcterms:modified>
</cp:coreProperties>
</file>